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Ex2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78" r:id="rId7"/>
    <p:sldId id="279" r:id="rId8"/>
    <p:sldId id="283" r:id="rId9"/>
    <p:sldId id="280" r:id="rId10"/>
    <p:sldId id="281" r:id="rId11"/>
    <p:sldId id="282" r:id="rId12"/>
    <p:sldId id="284" r:id="rId13"/>
    <p:sldId id="285" r:id="rId14"/>
    <p:sldId id="286" r:id="rId15"/>
    <p:sldId id="287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Consumer%20Good%20Domain%20Project\Random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Consumer%20Good%20Domain%20Project\Random%20Analysi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Consumer%20Good%20Domain%20Project\Random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Consumer%20Good%20Domain%20Project\Random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Consumer%20Good%20Domain%20Project\Random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Consumer%20Good%20Domain%20Project\Random%20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Consumer%20Good%20Domain%20Project\Random%20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Consumer%20Good%20Domain%20Project\Random%20Analysi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Consumer%20Good%20Domain%20Project\Random%20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Consumer%20Good%20Domain%20Project\Random%20Analysi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Admin\Documents\Consumer%20Good%20Domain%20Project\Random%20Analysis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C:\Users\Admin\Documents\Consumer%20Good%20Domain%20Project\Random%20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Unique_product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8D-40D9-A300-3966A67D969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58D-40D9-A300-3966A67D969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</c:f>
              <c:numCache>
                <c:formatCode>General</c:formatCode>
                <c:ptCount val="2"/>
                <c:pt idx="0">
                  <c:v>2020</c:v>
                </c:pt>
                <c:pt idx="1">
                  <c:v>2021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245</c:v>
                </c:pt>
                <c:pt idx="1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58D-40D9-A300-3966A67D969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22377328"/>
        <c:axId val="1022374416"/>
      </c:barChart>
      <c:catAx>
        <c:axId val="102237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374416"/>
        <c:crosses val="autoZero"/>
        <c:auto val="1"/>
        <c:lblAlgn val="ctr"/>
        <c:lblOffset val="100"/>
        <c:noMultiLvlLbl val="0"/>
      </c:catAx>
      <c:valAx>
        <c:axId val="102237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37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'Question 9'!$D$2</c:f>
              <c:strCache>
                <c:ptCount val="1"/>
                <c:pt idx="0">
                  <c:v>Gross_Sales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491-484F-9FB4-2A173B10EF6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491-484F-9FB4-2A173B10EF6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491-484F-9FB4-2A173B10EF6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'Question 9'!$C$3:$C$5</c:f>
              <c:strCache>
                <c:ptCount val="3"/>
                <c:pt idx="0">
                  <c:v>Direct</c:v>
                </c:pt>
                <c:pt idx="1">
                  <c:v>Retailer</c:v>
                </c:pt>
                <c:pt idx="2">
                  <c:v>Distributor</c:v>
                </c:pt>
              </c:strCache>
            </c:strRef>
          </c:cat>
          <c:val>
            <c:numRef>
              <c:f>'Question 9'!$D$3:$D$5</c:f>
              <c:numCache>
                <c:formatCode>General</c:formatCode>
                <c:ptCount val="3"/>
                <c:pt idx="0">
                  <c:v>257532002.65000001</c:v>
                </c:pt>
                <c:pt idx="1">
                  <c:v>1219081639.95</c:v>
                </c:pt>
                <c:pt idx="2">
                  <c:v>188025630.93000001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91-484F-9FB4-2A173B10EF6E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'Question 3'!$C$2</c:f>
              <c:strCache>
                <c:ptCount val="1"/>
                <c:pt idx="0">
                  <c:v>Unique_Product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3'!$B$3:$B$8</c:f>
              <c:strCache>
                <c:ptCount val="6"/>
                <c:pt idx="0">
                  <c:v>Accessories</c:v>
                </c:pt>
                <c:pt idx="1">
                  <c:v>Peripherals</c:v>
                </c:pt>
                <c:pt idx="2">
                  <c:v>Notebook</c:v>
                </c:pt>
                <c:pt idx="3">
                  <c:v>Storage</c:v>
                </c:pt>
                <c:pt idx="4">
                  <c:v>Desktop</c:v>
                </c:pt>
                <c:pt idx="5">
                  <c:v>Networking</c:v>
                </c:pt>
              </c:strCache>
            </c:strRef>
          </c:cat>
          <c:val>
            <c:numRef>
              <c:f>'Question 3'!$C$3:$C$8</c:f>
              <c:numCache>
                <c:formatCode>General</c:formatCode>
                <c:ptCount val="6"/>
                <c:pt idx="0">
                  <c:v>20</c:v>
                </c:pt>
                <c:pt idx="1">
                  <c:v>20</c:v>
                </c:pt>
                <c:pt idx="2">
                  <c:v>17</c:v>
                </c:pt>
                <c:pt idx="3">
                  <c:v>9</c:v>
                </c:pt>
                <c:pt idx="4">
                  <c:v>4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C6-4C15-B50D-3C658C625B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64805615"/>
        <c:axId val="1964803951"/>
      </c:barChart>
      <c:catAx>
        <c:axId val="196480561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bg1"/>
                    </a:solidFill>
                  </a:rPr>
                  <a:t>Segment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803951"/>
        <c:crosses val="autoZero"/>
        <c:auto val="1"/>
        <c:lblAlgn val="ctr"/>
        <c:lblOffset val="100"/>
        <c:noMultiLvlLbl val="0"/>
      </c:catAx>
      <c:valAx>
        <c:axId val="19648039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bg1"/>
                    </a:solidFill>
                  </a:rPr>
                  <a:t>Product</a:t>
                </a:r>
                <a:r>
                  <a:rPr lang="en-IN" baseline="0">
                    <a:solidFill>
                      <a:schemeClr val="bg1"/>
                    </a:solidFill>
                  </a:rPr>
                  <a:t> Count</a:t>
                </a:r>
                <a:endParaRPr lang="en-IN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805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Unique</a:t>
            </a:r>
            <a:r>
              <a:rPr lang="en-IN" baseline="0"/>
              <a:t> Product In Segment Wise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4'!$C$2</c:f>
              <c:strCache>
                <c:ptCount val="1"/>
                <c:pt idx="0">
                  <c:v>2020_Product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'Question 4'!$B$3:$B$8</c:f>
              <c:strCache>
                <c:ptCount val="6"/>
                <c:pt idx="0">
                  <c:v>Accessories</c:v>
                </c:pt>
                <c:pt idx="1">
                  <c:v>Desktop</c:v>
                </c:pt>
                <c:pt idx="2">
                  <c:v>Networking</c:v>
                </c:pt>
                <c:pt idx="3">
                  <c:v>Notebook</c:v>
                </c:pt>
                <c:pt idx="4">
                  <c:v>Peripherals</c:v>
                </c:pt>
                <c:pt idx="5">
                  <c:v>Storage</c:v>
                </c:pt>
              </c:strCache>
            </c:strRef>
          </c:cat>
          <c:val>
            <c:numRef>
              <c:f>'Question 4'!$C$3:$C$8</c:f>
              <c:numCache>
                <c:formatCode>General</c:formatCode>
                <c:ptCount val="6"/>
                <c:pt idx="0">
                  <c:v>13</c:v>
                </c:pt>
                <c:pt idx="1">
                  <c:v>1</c:v>
                </c:pt>
                <c:pt idx="2">
                  <c:v>2</c:v>
                </c:pt>
                <c:pt idx="3">
                  <c:v>14</c:v>
                </c:pt>
                <c:pt idx="4">
                  <c:v>15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53-4D25-95C5-23A1C7E7368F}"/>
            </c:ext>
          </c:extLst>
        </c:ser>
        <c:ser>
          <c:idx val="1"/>
          <c:order val="1"/>
          <c:tx>
            <c:strRef>
              <c:f>'Question 4'!$D$2</c:f>
              <c:strCache>
                <c:ptCount val="1"/>
                <c:pt idx="0">
                  <c:v>2021_Product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'Question 4'!$B$3:$B$8</c:f>
              <c:strCache>
                <c:ptCount val="6"/>
                <c:pt idx="0">
                  <c:v>Accessories</c:v>
                </c:pt>
                <c:pt idx="1">
                  <c:v>Desktop</c:v>
                </c:pt>
                <c:pt idx="2">
                  <c:v>Networking</c:v>
                </c:pt>
                <c:pt idx="3">
                  <c:v>Notebook</c:v>
                </c:pt>
                <c:pt idx="4">
                  <c:v>Peripherals</c:v>
                </c:pt>
                <c:pt idx="5">
                  <c:v>Storage</c:v>
                </c:pt>
              </c:strCache>
            </c:strRef>
          </c:cat>
          <c:val>
            <c:numRef>
              <c:f>'Question 4'!$D$3:$D$8</c:f>
              <c:numCache>
                <c:formatCode>General</c:formatCode>
                <c:ptCount val="6"/>
                <c:pt idx="0">
                  <c:v>19</c:v>
                </c:pt>
                <c:pt idx="1">
                  <c:v>3</c:v>
                </c:pt>
                <c:pt idx="2">
                  <c:v>3</c:v>
                </c:pt>
                <c:pt idx="3">
                  <c:v>16</c:v>
                </c:pt>
                <c:pt idx="4">
                  <c:v>20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53-4D25-95C5-23A1C7E736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27808976"/>
        <c:axId val="2027806480"/>
      </c:barChart>
      <c:catAx>
        <c:axId val="202780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7806480"/>
        <c:crosses val="autoZero"/>
        <c:auto val="1"/>
        <c:lblAlgn val="ctr"/>
        <c:lblOffset val="100"/>
        <c:noMultiLvlLbl val="0"/>
      </c:catAx>
      <c:valAx>
        <c:axId val="202780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7808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6'!$D$2</c:f>
              <c:strCache>
                <c:ptCount val="1"/>
                <c:pt idx="0">
                  <c:v>Avg_Discount_Amount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6'!$C$3:$C$7</c:f>
              <c:strCache>
                <c:ptCount val="5"/>
                <c:pt idx="0">
                  <c:v>Flipkart</c:v>
                </c:pt>
                <c:pt idx="1">
                  <c:v>Amazon</c:v>
                </c:pt>
                <c:pt idx="2">
                  <c:v>Ezone</c:v>
                </c:pt>
                <c:pt idx="3">
                  <c:v>Viveks</c:v>
                </c:pt>
                <c:pt idx="4">
                  <c:v>Croma</c:v>
                </c:pt>
              </c:strCache>
            </c:strRef>
          </c:cat>
          <c:val>
            <c:numRef>
              <c:f>'Question 6'!$D$3:$D$7</c:f>
              <c:numCache>
                <c:formatCode>General</c:formatCode>
                <c:ptCount val="5"/>
                <c:pt idx="0">
                  <c:v>3146.81</c:v>
                </c:pt>
                <c:pt idx="1">
                  <c:v>2705.35</c:v>
                </c:pt>
                <c:pt idx="2">
                  <c:v>2434.46</c:v>
                </c:pt>
                <c:pt idx="3">
                  <c:v>2395.44</c:v>
                </c:pt>
                <c:pt idx="4">
                  <c:v>2336.33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A5-4B76-A807-A875C0F48B2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64734191"/>
        <c:axId val="431196207"/>
      </c:barChart>
      <c:catAx>
        <c:axId val="664734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bg1"/>
                    </a:solidFill>
                  </a:rPr>
                  <a:t>Customer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196207"/>
        <c:crosses val="autoZero"/>
        <c:auto val="1"/>
        <c:lblAlgn val="ctr"/>
        <c:lblOffset val="100"/>
        <c:noMultiLvlLbl val="0"/>
      </c:catAx>
      <c:valAx>
        <c:axId val="43119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bg1"/>
                    </a:solidFill>
                  </a:rPr>
                  <a:t>Discount</a:t>
                </a:r>
                <a:r>
                  <a:rPr lang="en-IN" baseline="0">
                    <a:solidFill>
                      <a:schemeClr val="bg1"/>
                    </a:solidFill>
                  </a:rPr>
                  <a:t> Amount</a:t>
                </a:r>
                <a:endParaRPr lang="en-IN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734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'Question 7'!$G$2</c:f>
              <c:strCache>
                <c:ptCount val="1"/>
                <c:pt idx="0">
                  <c:v>Gross_Sales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strRef>
              <c:f>'Question 7'!$F$3:$F$14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'Question 7'!$G$3:$G$14</c:f>
              <c:numCache>
                <c:formatCode>General</c:formatCode>
                <c:ptCount val="12"/>
                <c:pt idx="0">
                  <c:v>17139993.140000001</c:v>
                </c:pt>
                <c:pt idx="1">
                  <c:v>14125963.33</c:v>
                </c:pt>
                <c:pt idx="2">
                  <c:v>12522832.220000001</c:v>
                </c:pt>
                <c:pt idx="3">
                  <c:v>7707035.3099999996</c:v>
                </c:pt>
                <c:pt idx="4">
                  <c:v>12934038.439999999</c:v>
                </c:pt>
                <c:pt idx="5">
                  <c:v>11519737.609999999</c:v>
                </c:pt>
                <c:pt idx="6">
                  <c:v>14643505.48</c:v>
                </c:pt>
                <c:pt idx="7">
                  <c:v>9965355.8499999996</c:v>
                </c:pt>
                <c:pt idx="8">
                  <c:v>16849769.469999999</c:v>
                </c:pt>
                <c:pt idx="9">
                  <c:v>18354538.539999999</c:v>
                </c:pt>
                <c:pt idx="10">
                  <c:v>27987891.66</c:v>
                </c:pt>
                <c:pt idx="11">
                  <c:v>17775064.379999999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BB-437D-9F83-E5E774260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077923567"/>
        <c:axId val="1077913167"/>
      </c:lineChart>
      <c:catAx>
        <c:axId val="1077923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913167"/>
        <c:crosses val="autoZero"/>
        <c:auto val="1"/>
        <c:lblAlgn val="ctr"/>
        <c:lblOffset val="100"/>
        <c:noMultiLvlLbl val="0"/>
      </c:catAx>
      <c:valAx>
        <c:axId val="107791316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Gross</a:t>
                </a:r>
                <a:r>
                  <a:rPr lang="en-IN" baseline="0"/>
                  <a:t> Sales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923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7'!$C$17</c:f>
              <c:strCache>
                <c:ptCount val="1"/>
                <c:pt idx="0">
                  <c:v>Gross_Sales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'Question 7'!$B$18:$B$29</c:f>
              <c:strCache>
                <c:ptCount val="12"/>
                <c:pt idx="0">
                  <c:v>November</c:v>
                </c:pt>
                <c:pt idx="1">
                  <c:v>October</c:v>
                </c:pt>
                <c:pt idx="2">
                  <c:v>December</c:v>
                </c:pt>
                <c:pt idx="3">
                  <c:v>January</c:v>
                </c:pt>
                <c:pt idx="4">
                  <c:v>September</c:v>
                </c:pt>
                <c:pt idx="5">
                  <c:v>July</c:v>
                </c:pt>
                <c:pt idx="6">
                  <c:v>February</c:v>
                </c:pt>
                <c:pt idx="7">
                  <c:v>May</c:v>
                </c:pt>
                <c:pt idx="8">
                  <c:v>March</c:v>
                </c:pt>
                <c:pt idx="9">
                  <c:v>June</c:v>
                </c:pt>
                <c:pt idx="10">
                  <c:v>August</c:v>
                </c:pt>
                <c:pt idx="11">
                  <c:v>April</c:v>
                </c:pt>
              </c:strCache>
            </c:strRef>
          </c:cat>
          <c:val>
            <c:numRef>
              <c:f>'Question 7'!$C$18:$C$29</c:f>
              <c:numCache>
                <c:formatCode>General</c:formatCode>
                <c:ptCount val="12"/>
                <c:pt idx="0">
                  <c:v>27987891.66</c:v>
                </c:pt>
                <c:pt idx="1">
                  <c:v>18354538.539999999</c:v>
                </c:pt>
                <c:pt idx="2">
                  <c:v>17775064.379999999</c:v>
                </c:pt>
                <c:pt idx="3">
                  <c:v>17139993.140000001</c:v>
                </c:pt>
                <c:pt idx="4">
                  <c:v>16849769.469999999</c:v>
                </c:pt>
                <c:pt idx="5">
                  <c:v>14643505.48</c:v>
                </c:pt>
                <c:pt idx="6">
                  <c:v>14125963.33</c:v>
                </c:pt>
                <c:pt idx="7">
                  <c:v>12934038.439999999</c:v>
                </c:pt>
                <c:pt idx="8">
                  <c:v>12522832.220000001</c:v>
                </c:pt>
                <c:pt idx="9">
                  <c:v>11519737.609999999</c:v>
                </c:pt>
                <c:pt idx="10">
                  <c:v>9965355.8499999996</c:v>
                </c:pt>
                <c:pt idx="11">
                  <c:v>7707035.3099999996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92-434E-B0A6-5B5DC9DCAA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2602367"/>
        <c:axId val="1082610687"/>
      </c:barChart>
      <c:catAx>
        <c:axId val="1082602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bg1"/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2610687"/>
        <c:crosses val="autoZero"/>
        <c:auto val="1"/>
        <c:lblAlgn val="ctr"/>
        <c:lblOffset val="100"/>
        <c:noMultiLvlLbl val="0"/>
      </c:catAx>
      <c:valAx>
        <c:axId val="1082610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bg1"/>
                    </a:solidFill>
                  </a:rPr>
                  <a:t>Gross</a:t>
                </a:r>
                <a:r>
                  <a:rPr lang="en-IN" baseline="0">
                    <a:solidFill>
                      <a:schemeClr val="bg1"/>
                    </a:solidFill>
                  </a:rPr>
                  <a:t> Sales</a:t>
                </a:r>
                <a:endParaRPr lang="en-IN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2602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Total_Sold_Quantity In Quarter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8'!$E$2</c:f>
              <c:strCache>
                <c:ptCount val="1"/>
                <c:pt idx="0">
                  <c:v>Total_Sold_Quantity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8'!$D$3:$D$6</c:f>
              <c:strCache>
                <c:ptCount val="4"/>
                <c:pt idx="0">
                  <c:v>Qtr 1</c:v>
                </c:pt>
                <c:pt idx="1">
                  <c:v>Qtr 2</c:v>
                </c:pt>
                <c:pt idx="2">
                  <c:v>Qtr 3</c:v>
                </c:pt>
                <c:pt idx="3">
                  <c:v>Qtr 4</c:v>
                </c:pt>
              </c:strCache>
            </c:strRef>
          </c:cat>
          <c:val>
            <c:numRef>
              <c:f>'Question 8'!$E$3:$E$6</c:f>
              <c:numCache>
                <c:formatCode>General</c:formatCode>
                <c:ptCount val="4"/>
                <c:pt idx="0">
                  <c:v>3704398</c:v>
                </c:pt>
                <c:pt idx="1">
                  <c:v>3395899</c:v>
                </c:pt>
                <c:pt idx="2">
                  <c:v>5246770</c:v>
                </c:pt>
                <c:pt idx="3">
                  <c:v>8425822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44-49C7-B3CB-FFEA0E8779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61386127"/>
        <c:axId val="1961386543"/>
      </c:barChart>
      <c:catAx>
        <c:axId val="1961386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1386543"/>
        <c:crosses val="autoZero"/>
        <c:auto val="1"/>
        <c:lblAlgn val="ctr"/>
        <c:lblOffset val="100"/>
        <c:noMultiLvlLbl val="0"/>
      </c:catAx>
      <c:valAx>
        <c:axId val="196138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1386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Maximum</a:t>
            </a:r>
            <a:r>
              <a:rPr lang="en-IN" baseline="0">
                <a:solidFill>
                  <a:schemeClr val="bg1"/>
                </a:solidFill>
              </a:rPr>
              <a:t> Sold Quantity</a:t>
            </a:r>
            <a:endParaRPr lang="en-IN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8'!$D$20</c:f>
              <c:strCache>
                <c:ptCount val="1"/>
                <c:pt idx="0">
                  <c:v>Qtr 4</c:v>
                </c:pt>
              </c:strCache>
            </c:strRef>
          </c:tx>
          <c:spPr>
            <a:solidFill>
              <a:schemeClr val="accent5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8'!$E$19</c:f>
              <c:strCache>
                <c:ptCount val="1"/>
                <c:pt idx="0">
                  <c:v>Total_Sold_Quantity</c:v>
                </c:pt>
              </c:strCache>
            </c:strRef>
          </c:cat>
          <c:val>
            <c:numRef>
              <c:f>'Question 8'!$E$20</c:f>
              <c:numCache>
                <c:formatCode>General</c:formatCode>
                <c:ptCount val="1"/>
                <c:pt idx="0">
                  <c:v>8425822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A-49F5-98F3-E3C728915236}"/>
            </c:ext>
          </c:extLst>
        </c:ser>
        <c:ser>
          <c:idx val="1"/>
          <c:order val="1"/>
          <c:tx>
            <c:strRef>
              <c:f>'Question 8'!$D$21</c:f>
              <c:strCache>
                <c:ptCount val="1"/>
                <c:pt idx="0">
                  <c:v>Qtr 3</c:v>
                </c:pt>
              </c:strCache>
            </c:strRef>
          </c:tx>
          <c:spPr>
            <a:solidFill>
              <a:schemeClr val="accent5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8'!$E$19</c:f>
              <c:strCache>
                <c:ptCount val="1"/>
                <c:pt idx="0">
                  <c:v>Total_Sold_Quantity</c:v>
                </c:pt>
              </c:strCache>
            </c:strRef>
          </c:cat>
          <c:val>
            <c:numRef>
              <c:f>'Question 8'!$E$21</c:f>
              <c:numCache>
                <c:formatCode>General</c:formatCode>
                <c:ptCount val="1"/>
                <c:pt idx="0">
                  <c:v>5246770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A-49F5-98F3-E3C728915236}"/>
            </c:ext>
          </c:extLst>
        </c:ser>
        <c:ser>
          <c:idx val="2"/>
          <c:order val="2"/>
          <c:tx>
            <c:strRef>
              <c:f>'Question 8'!$D$22</c:f>
              <c:strCache>
                <c:ptCount val="1"/>
                <c:pt idx="0">
                  <c:v>Qtr 1</c:v>
                </c:pt>
              </c:strCache>
            </c:strRef>
          </c:tx>
          <c:spPr>
            <a:solidFill>
              <a:schemeClr val="accent5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8'!$E$19</c:f>
              <c:strCache>
                <c:ptCount val="1"/>
                <c:pt idx="0">
                  <c:v>Total_Sold_Quantity</c:v>
                </c:pt>
              </c:strCache>
            </c:strRef>
          </c:cat>
          <c:val>
            <c:numRef>
              <c:f>'Question 8'!$E$22</c:f>
              <c:numCache>
                <c:formatCode>General</c:formatCode>
                <c:ptCount val="1"/>
                <c:pt idx="0">
                  <c:v>3704398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BA-49F5-98F3-E3C728915236}"/>
            </c:ext>
          </c:extLst>
        </c:ser>
        <c:ser>
          <c:idx val="3"/>
          <c:order val="3"/>
          <c:tx>
            <c:strRef>
              <c:f>'Question 8'!$D$23</c:f>
              <c:strCache>
                <c:ptCount val="1"/>
                <c:pt idx="0">
                  <c:v>Qtr 2</c:v>
                </c:pt>
              </c:strCache>
            </c:strRef>
          </c:tx>
          <c:spPr>
            <a:solidFill>
              <a:schemeClr val="accent5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8'!$E$19</c:f>
              <c:strCache>
                <c:ptCount val="1"/>
                <c:pt idx="0">
                  <c:v>Total_Sold_Quantity</c:v>
                </c:pt>
              </c:strCache>
            </c:strRef>
          </c:cat>
          <c:val>
            <c:numRef>
              <c:f>'Question 8'!$E$23</c:f>
              <c:numCache>
                <c:formatCode>General</c:formatCode>
                <c:ptCount val="1"/>
                <c:pt idx="0">
                  <c:v>3395899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BA-49F5-98F3-E3C7289152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67489487"/>
        <c:axId val="1767490319"/>
      </c:barChart>
      <c:catAx>
        <c:axId val="176748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7490319"/>
        <c:crosses val="autoZero"/>
        <c:auto val="1"/>
        <c:lblAlgn val="ctr"/>
        <c:lblOffset val="100"/>
        <c:noMultiLvlLbl val="0"/>
      </c:catAx>
      <c:valAx>
        <c:axId val="176749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748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9'!$D$2</c:f>
              <c:strCache>
                <c:ptCount val="1"/>
                <c:pt idx="0">
                  <c:v>Gross_Sales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9'!$C$3:$C$5</c:f>
              <c:strCache>
                <c:ptCount val="3"/>
                <c:pt idx="0">
                  <c:v>Direct</c:v>
                </c:pt>
                <c:pt idx="1">
                  <c:v>Retailer</c:v>
                </c:pt>
                <c:pt idx="2">
                  <c:v>Distributor</c:v>
                </c:pt>
              </c:strCache>
            </c:strRef>
          </c:cat>
          <c:val>
            <c:numRef>
              <c:f>'Question 9'!$D$3:$D$5</c:f>
              <c:numCache>
                <c:formatCode>General</c:formatCode>
                <c:ptCount val="3"/>
                <c:pt idx="0">
                  <c:v>257532002.65000001</c:v>
                </c:pt>
                <c:pt idx="1">
                  <c:v>1219081639.95</c:v>
                </c:pt>
                <c:pt idx="2">
                  <c:v>188025630.93000001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62-4C4A-BBD9-5DF8ECF3F67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77923983"/>
        <c:axId val="1077915663"/>
      </c:barChart>
      <c:catAx>
        <c:axId val="1077923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915663"/>
        <c:crosses val="autoZero"/>
        <c:auto val="1"/>
        <c:lblAlgn val="ctr"/>
        <c:lblOffset val="100"/>
        <c:noMultiLvlLbl val="0"/>
      </c:catAx>
      <c:valAx>
        <c:axId val="1077915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923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'Question 5'!$A$2:$A$11</cx:f>
        <cx:lvl ptCount="10">
          <cx:pt idx="0">AQ BZ Allin1</cx:pt>
          <cx:pt idx="1">AQ BZ Compact</cx:pt>
          <cx:pt idx="2">AQ BZ Gen Y</cx:pt>
          <cx:pt idx="3">AQ BZ Gen Z</cx:pt>
          <cx:pt idx="4">AQ Lite</cx:pt>
          <cx:pt idx="5">AQ Mx NB</cx:pt>
          <cx:pt idx="6">AQ LION x3</cx:pt>
          <cx:pt idx="7">AQ LION x2</cx:pt>
          <cx:pt idx="8">AQ Marquee P4</cx:pt>
          <cx:pt idx="9">AQ LION x1</cx:pt>
        </cx:lvl>
      </cx:strDim>
      <cx:numDim type="val">
        <cx:f>'Question 5'!$B$2:$B$11</cx:f>
        <cx:lvl ptCount="10" formatCode="General">
          <cx:pt idx="0">20567671.449999999</cx:pt>
          <cx:pt idx="1">20209857.030000001</cx:pt>
          <cx:pt idx="2">19693642.440000001</cx:pt>
          <cx:pt idx="3">18926496.140000001</cx:pt>
          <cx:pt idx="4">18923377.539999999</cx:pt>
          <cx:pt idx="5">1533425.8899999999</cx:pt>
          <cx:pt idx="6">1339803.22</cx:pt>
          <cx:pt idx="7">1085600.6899999999</cx:pt>
          <cx:pt idx="8">1059118.1000000001</cx:pt>
          <cx:pt idx="9">740571.94999999995</cx:pt>
        </cx:lvl>
      </cx:numDim>
    </cx:data>
  </cx:chartData>
  <cx:chart>
    <cx:title pos="t" align="ctr" overlay="0">
      <cx:tx>
        <cx:txData>
          <cx:v>Top 5 &amp; Bottom 5 Manufacturing Cost Product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Top 5 &amp; Bottom 5 Manufacturing Cost Product</a:t>
          </a:r>
        </a:p>
      </cx:txPr>
    </cx:title>
    <cx:plotArea>
      <cx:plotAreaRegion>
        <cx:series layoutId="funnel" uniqueId="{BE29DF82-39A8-4BA9-BF35-BC2D541CAA87}">
          <cx:tx>
            <cx:txData>
              <cx:f>'Question 5'!$B$1</cx:f>
              <cx:v>Total_Manufacturing_cost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tle>
          <cx:tx>
            <cx:txData>
              <cx:v>Product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Product</a:t>
              </a:r>
            </a:p>
          </cx:txPr>
        </cx:title>
        <cx:tickLabels/>
      </cx:axis>
    </cx:plotArea>
    <cx:legend pos="t" align="ctr" overlay="0"/>
  </cx:chart>
  <cx:spPr>
    <a:gradFill>
      <a:gsLst>
        <a:gs pos="0">
          <a:schemeClr val="bg1">
            <a:lumMod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'Question 10'!$B$3:$C$11</cx:f>
        <cx:lvl ptCount="9">
          <cx:pt idx="0">AQ Pen Drive DRC</cx:pt>
          <cx:pt idx="1">AQ Digit SSD</cx:pt>
          <cx:pt idx="2">AQ Clx1</cx:pt>
          <cx:pt idx="3">AQ Gamers Ms</cx:pt>
          <cx:pt idx="4">AQ Maxima Ms</cx:pt>
          <cx:pt idx="5">AQ Master wireless x1 Ms</cx:pt>
          <cx:pt idx="6">AQ Digit</cx:pt>
          <cx:pt idx="7">AQ Gen Y</cx:pt>
          <cx:pt idx="8">AQ Elite</cx:pt>
        </cx:lvl>
        <cx:lvl ptCount="9">
          <cx:pt idx="0">N &amp; S</cx:pt>
          <cx:pt idx="1">N &amp; S</cx:pt>
          <cx:pt idx="2">N &amp; S</cx:pt>
          <cx:pt idx="3">P &amp; A</cx:pt>
          <cx:pt idx="4">P &amp; A</cx:pt>
          <cx:pt idx="5">P &amp; A</cx:pt>
          <cx:pt idx="6">PC</cx:pt>
          <cx:pt idx="7">PC</cx:pt>
          <cx:pt idx="8">PC</cx:pt>
        </cx:lvl>
      </cx:strDim>
      <cx:numDim type="size">
        <cx:f>'Question 10'!$D$3:$D$11</cx:f>
        <cx:lvl ptCount="9" formatCode="General">
          <cx:pt idx="0">2034569</cx:pt>
          <cx:pt idx="1">1240149</cx:pt>
          <cx:pt idx="2">1238683</cx:pt>
          <cx:pt idx="3">2477098</cx:pt>
          <cx:pt idx="4">2461991</cx:pt>
          <cx:pt idx="5">2448784</cx:pt>
          <cx:pt idx="6">135092</cx:pt>
          <cx:pt idx="7">135031</cx:pt>
          <cx:pt idx="8">134431</cx:pt>
        </cx:lvl>
      </cx:numDim>
    </cx:data>
  </cx:chartData>
  <cx:chart>
    <cx:title pos="t" align="ctr" overlay="0">
      <cx:tx>
        <cx:txData>
          <cx:v>TOP 3 PRODUCT IN EACH DIVISION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r>
            <a:rPr lang="en-US" sz="1600" b="1" i="0" u="none" strike="noStrike" cap="all" baseline="0">
              <a:solidFill>
                <a:schemeClr val="bg1"/>
              </a:solidFill>
              <a:latin typeface="Calibri" panose="020F0502020204030204"/>
            </a:rPr>
            <a:t>TOP 3 PRODUCT IN EACH DIVISION</a:t>
          </a:r>
        </a:p>
      </cx:txPr>
    </cx:title>
    <cx:plotArea>
      <cx:plotAreaRegion>
        <cx:series layoutId="treemap" uniqueId="{704736D2-9A48-4A07-BDB5-4D79A8973953}">
          <cx:tx>
            <cx:txData>
              <cx:f>'Question 10'!$D$2</cx:f>
              <cx:v>Total_Sold_Quantity</cx:v>
            </cx:txData>
          </cx:tx>
          <cx:dataLabels pos="ctr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endParaRPr lang="en-US" sz="900" b="0" i="0" u="none" strike="noStrike" baseline="0">
            <a:solidFill>
              <a:schemeClr val="bg1"/>
            </a:solidFill>
            <a:latin typeface="Daytona Pro Light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100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F3A043-FB53-468C-A56E-A55B34207625}" type="doc">
      <dgm:prSet loTypeId="urn:microsoft.com/office/officeart/2005/8/layout/StepDownProcess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B8D882E3-AF37-4D75-AF67-54297DDD4A67}">
      <dgm:prSet phldrT="[Text]"/>
      <dgm:spPr/>
      <dgm:t>
        <a:bodyPr/>
        <a:lstStyle/>
        <a:p>
          <a:r>
            <a:rPr lang="en-US" dirty="0"/>
            <a:t>Situation</a:t>
          </a:r>
          <a:endParaRPr lang="en-IN" dirty="0"/>
        </a:p>
      </dgm:t>
    </dgm:pt>
    <dgm:pt modelId="{4BE0FD68-4B28-42FB-B9EC-DC1BBDD3CC27}" type="parTrans" cxnId="{B014A312-0C8E-4CA1-911C-0A71F90A2EE0}">
      <dgm:prSet/>
      <dgm:spPr/>
      <dgm:t>
        <a:bodyPr/>
        <a:lstStyle/>
        <a:p>
          <a:endParaRPr lang="en-IN"/>
        </a:p>
      </dgm:t>
    </dgm:pt>
    <dgm:pt modelId="{D4BBF069-EA3A-4B5A-8D2C-A78E858C575F}" type="sibTrans" cxnId="{B014A312-0C8E-4CA1-911C-0A71F90A2EE0}">
      <dgm:prSet/>
      <dgm:spPr/>
      <dgm:t>
        <a:bodyPr/>
        <a:lstStyle/>
        <a:p>
          <a:endParaRPr lang="en-IN"/>
        </a:p>
      </dgm:t>
    </dgm:pt>
    <dgm:pt modelId="{5546BFAF-B35A-447B-9B6F-6B2A50E6C170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The management identified the need for actionable insights and data-driven decisions and plans to evaluate applicants using a SQL challenge.</a:t>
          </a:r>
        </a:p>
      </dgm:t>
    </dgm:pt>
    <dgm:pt modelId="{F87FA292-921F-4EF2-A739-5FDAB8E44C1B}" type="parTrans" cxnId="{17D8EF53-C189-422F-9C12-B4245BBCEF2E}">
      <dgm:prSet/>
      <dgm:spPr/>
      <dgm:t>
        <a:bodyPr/>
        <a:lstStyle/>
        <a:p>
          <a:endParaRPr lang="en-IN"/>
        </a:p>
      </dgm:t>
    </dgm:pt>
    <dgm:pt modelId="{779763DE-303C-4FEC-B9B8-00A4D80F21E0}" type="sibTrans" cxnId="{17D8EF53-C189-422F-9C12-B4245BBCEF2E}">
      <dgm:prSet/>
      <dgm:spPr/>
      <dgm:t>
        <a:bodyPr/>
        <a:lstStyle/>
        <a:p>
          <a:endParaRPr lang="en-IN"/>
        </a:p>
      </dgm:t>
    </dgm:pt>
    <dgm:pt modelId="{63192CF2-0A1A-418F-B610-30890A50BB27}">
      <dgm:prSet phldrT="[Text]"/>
      <dgm:spPr/>
      <dgm:t>
        <a:bodyPr/>
        <a:lstStyle/>
        <a:p>
          <a:r>
            <a:rPr lang="en-US" dirty="0"/>
            <a:t>Task</a:t>
          </a:r>
          <a:endParaRPr lang="en-IN" dirty="0"/>
        </a:p>
      </dgm:t>
    </dgm:pt>
    <dgm:pt modelId="{B11931C1-995E-480C-A0EF-A732E7440135}" type="parTrans" cxnId="{1F0D2FD1-4CDC-47DD-A8CD-40E1810CA7CF}">
      <dgm:prSet/>
      <dgm:spPr/>
      <dgm:t>
        <a:bodyPr/>
        <a:lstStyle/>
        <a:p>
          <a:endParaRPr lang="en-IN"/>
        </a:p>
      </dgm:t>
    </dgm:pt>
    <dgm:pt modelId="{EB537A47-49F7-469D-94D3-5846FC975F11}" type="sibTrans" cxnId="{1F0D2FD1-4CDC-47DD-A8CD-40E1810CA7CF}">
      <dgm:prSet/>
      <dgm:spPr/>
      <dgm:t>
        <a:bodyPr/>
        <a:lstStyle/>
        <a:p>
          <a:endParaRPr lang="en-IN"/>
        </a:p>
      </dgm:t>
    </dgm:pt>
    <dgm:pt modelId="{27DA0512-3024-403C-8DEB-2F06D38292F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Ad-hoc Request</a:t>
          </a:r>
          <a:endParaRPr lang="en-IN" dirty="0">
            <a:solidFill>
              <a:schemeClr val="bg1"/>
            </a:solidFill>
          </a:endParaRPr>
        </a:p>
      </dgm:t>
    </dgm:pt>
    <dgm:pt modelId="{7BE5C4B9-30AD-444D-B9FE-D3F4AE0B68BF}" type="parTrans" cxnId="{4B0E10B0-17B2-4FE3-A11E-2D40844B2B0B}">
      <dgm:prSet/>
      <dgm:spPr/>
      <dgm:t>
        <a:bodyPr/>
        <a:lstStyle/>
        <a:p>
          <a:endParaRPr lang="en-IN"/>
        </a:p>
      </dgm:t>
    </dgm:pt>
    <dgm:pt modelId="{CACB8230-DC73-4065-90AE-6DD61FE799A6}" type="sibTrans" cxnId="{4B0E10B0-17B2-4FE3-A11E-2D40844B2B0B}">
      <dgm:prSet/>
      <dgm:spPr/>
      <dgm:t>
        <a:bodyPr/>
        <a:lstStyle/>
        <a:p>
          <a:endParaRPr lang="en-IN"/>
        </a:p>
      </dgm:t>
    </dgm:pt>
    <dgm:pt modelId="{F89599A5-0F47-46CC-9FF8-19D0D55D75A5}">
      <dgm:prSet phldrT="[Text]"/>
      <dgm:spPr/>
      <dgm:t>
        <a:bodyPr/>
        <a:lstStyle/>
        <a:p>
          <a:r>
            <a:rPr lang="en-US" dirty="0"/>
            <a:t>Action</a:t>
          </a:r>
          <a:endParaRPr lang="en-IN" dirty="0"/>
        </a:p>
      </dgm:t>
    </dgm:pt>
    <dgm:pt modelId="{B342E579-B429-4C6D-90C3-E78873382348}" type="parTrans" cxnId="{E7CA6D69-7A91-4B7F-A55E-2423BA519CD7}">
      <dgm:prSet/>
      <dgm:spPr/>
      <dgm:t>
        <a:bodyPr/>
        <a:lstStyle/>
        <a:p>
          <a:endParaRPr lang="en-IN"/>
        </a:p>
      </dgm:t>
    </dgm:pt>
    <dgm:pt modelId="{9463918A-4C41-41C5-A9F6-FBDD4553CDD7}" type="sibTrans" cxnId="{E7CA6D69-7A91-4B7F-A55E-2423BA519CD7}">
      <dgm:prSet/>
      <dgm:spPr/>
      <dgm:t>
        <a:bodyPr/>
        <a:lstStyle/>
        <a:p>
          <a:endParaRPr lang="en-IN"/>
        </a:p>
      </dgm:t>
    </dgm:pt>
    <dgm:pt modelId="{8F64A0A8-A4A0-4BF0-9865-71D796F274C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Understanding 10 Ad-hoc request</a:t>
          </a:r>
          <a:endParaRPr lang="en-IN" dirty="0">
            <a:solidFill>
              <a:schemeClr val="bg1"/>
            </a:solidFill>
          </a:endParaRPr>
        </a:p>
      </dgm:t>
    </dgm:pt>
    <dgm:pt modelId="{33C92B59-061A-43B8-B04F-914B5EE0DF71}" type="parTrans" cxnId="{724A4148-CEC8-4268-B28F-E7F1347DC96F}">
      <dgm:prSet/>
      <dgm:spPr/>
      <dgm:t>
        <a:bodyPr/>
        <a:lstStyle/>
        <a:p>
          <a:endParaRPr lang="en-IN"/>
        </a:p>
      </dgm:t>
    </dgm:pt>
    <dgm:pt modelId="{68F56468-C46C-4FF6-AC47-F59DAE1FC6AE}" type="sibTrans" cxnId="{724A4148-CEC8-4268-B28F-E7F1347DC96F}">
      <dgm:prSet/>
      <dgm:spPr/>
      <dgm:t>
        <a:bodyPr/>
        <a:lstStyle/>
        <a:p>
          <a:endParaRPr lang="en-IN"/>
        </a:p>
      </dgm:t>
    </dgm:pt>
    <dgm:pt modelId="{B7C3CA95-C74D-47CD-9D4A-6D9DC645D121}">
      <dgm:prSet phldrT="[Text]"/>
      <dgm:spPr/>
      <dgm:t>
        <a:bodyPr/>
        <a:lstStyle/>
        <a:p>
          <a:r>
            <a:rPr lang="en-US" dirty="0"/>
            <a:t>Result</a:t>
          </a:r>
          <a:endParaRPr lang="en-IN" dirty="0"/>
        </a:p>
      </dgm:t>
    </dgm:pt>
    <dgm:pt modelId="{49B73ABC-A765-4659-9D4E-3CB319339A66}" type="parTrans" cxnId="{4A1CD681-160D-4B14-98CE-22E5CA5637F6}">
      <dgm:prSet/>
      <dgm:spPr/>
      <dgm:t>
        <a:bodyPr/>
        <a:lstStyle/>
        <a:p>
          <a:endParaRPr lang="en-IN"/>
        </a:p>
      </dgm:t>
    </dgm:pt>
    <dgm:pt modelId="{F74361A1-9F6A-4359-85AE-C68D03E2A923}" type="sibTrans" cxnId="{4A1CD681-160D-4B14-98CE-22E5CA5637F6}">
      <dgm:prSet/>
      <dgm:spPr/>
      <dgm:t>
        <a:bodyPr/>
        <a:lstStyle/>
        <a:p>
          <a:endParaRPr lang="en-IN"/>
        </a:p>
      </dgm:t>
    </dgm:pt>
    <dgm:pt modelId="{704F903F-4D86-481B-AC8C-2C09A6715A18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presentation demonstrated technical expertise and business acumen</a:t>
          </a:r>
        </a:p>
      </dgm:t>
    </dgm:pt>
    <dgm:pt modelId="{BAE69725-43A6-4DBB-AC42-6E96B2C97300}" type="parTrans" cxnId="{375BDDFA-FFAE-4C74-A698-8A1EE7FAB6AA}">
      <dgm:prSet/>
      <dgm:spPr/>
      <dgm:t>
        <a:bodyPr/>
        <a:lstStyle/>
        <a:p>
          <a:endParaRPr lang="en-IN"/>
        </a:p>
      </dgm:t>
    </dgm:pt>
    <dgm:pt modelId="{2A73B601-582F-4CA1-A1F9-BA2F1650C462}" type="sibTrans" cxnId="{375BDDFA-FFAE-4C74-A698-8A1EE7FAB6AA}">
      <dgm:prSet/>
      <dgm:spPr/>
      <dgm:t>
        <a:bodyPr/>
        <a:lstStyle/>
        <a:p>
          <a:endParaRPr lang="en-IN"/>
        </a:p>
      </dgm:t>
    </dgm:pt>
    <dgm:pt modelId="{8774067F-7D0D-4F50-9B8B-F99E464092A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Write and executing SQL query</a:t>
          </a:r>
          <a:endParaRPr lang="en-IN" dirty="0">
            <a:solidFill>
              <a:schemeClr val="bg1"/>
            </a:solidFill>
          </a:endParaRPr>
        </a:p>
      </dgm:t>
    </dgm:pt>
    <dgm:pt modelId="{C3C73015-A7C1-43A2-98DA-7FE6274DDDCE}" type="parTrans" cxnId="{C1F05D9F-35A7-4AF3-90C4-D894475D558A}">
      <dgm:prSet/>
      <dgm:spPr/>
      <dgm:t>
        <a:bodyPr/>
        <a:lstStyle/>
        <a:p>
          <a:endParaRPr lang="en-IN"/>
        </a:p>
      </dgm:t>
    </dgm:pt>
    <dgm:pt modelId="{D3D13291-7D6C-4A14-8D29-190250325E95}" type="sibTrans" cxnId="{C1F05D9F-35A7-4AF3-90C4-D894475D558A}">
      <dgm:prSet/>
      <dgm:spPr/>
      <dgm:t>
        <a:bodyPr/>
        <a:lstStyle/>
        <a:p>
          <a:endParaRPr lang="en-IN"/>
        </a:p>
      </dgm:t>
    </dgm:pt>
    <dgm:pt modelId="{AEE68D9E-3215-4680-9825-F5B7DD7B513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Management friendly dashboard</a:t>
          </a:r>
          <a:endParaRPr lang="en-IN" dirty="0">
            <a:solidFill>
              <a:schemeClr val="bg1"/>
            </a:solidFill>
          </a:endParaRPr>
        </a:p>
      </dgm:t>
    </dgm:pt>
    <dgm:pt modelId="{D3BEB665-6B0B-45AE-B241-AF135E7A229D}" type="parTrans" cxnId="{BE2723D5-AEDA-42A0-8827-2C381B6318CA}">
      <dgm:prSet/>
      <dgm:spPr/>
      <dgm:t>
        <a:bodyPr/>
        <a:lstStyle/>
        <a:p>
          <a:endParaRPr lang="en-IN"/>
        </a:p>
      </dgm:t>
    </dgm:pt>
    <dgm:pt modelId="{4DB3C44C-2485-4A52-AB99-A57A6B60C52B}" type="sibTrans" cxnId="{BE2723D5-AEDA-42A0-8827-2C381B6318CA}">
      <dgm:prSet/>
      <dgm:spPr/>
      <dgm:t>
        <a:bodyPr/>
        <a:lstStyle/>
        <a:p>
          <a:endParaRPr lang="en-IN"/>
        </a:p>
      </dgm:t>
    </dgm:pt>
    <dgm:pt modelId="{AF55C8B3-4659-4530-B9E4-A8D91A0937B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Presentation</a:t>
          </a:r>
          <a:endParaRPr lang="en-IN" dirty="0">
            <a:solidFill>
              <a:schemeClr val="bg1"/>
            </a:solidFill>
          </a:endParaRPr>
        </a:p>
      </dgm:t>
    </dgm:pt>
    <dgm:pt modelId="{0A54D78A-9F3F-49B1-93D4-F984F92C79AC}" type="parTrans" cxnId="{919DD83A-A329-401C-AF80-F1CB644B7D50}">
      <dgm:prSet/>
      <dgm:spPr/>
      <dgm:t>
        <a:bodyPr/>
        <a:lstStyle/>
        <a:p>
          <a:endParaRPr lang="en-IN"/>
        </a:p>
      </dgm:t>
    </dgm:pt>
    <dgm:pt modelId="{B372851C-351D-4D03-BB8E-D26B0142D666}" type="sibTrans" cxnId="{919DD83A-A329-401C-AF80-F1CB644B7D50}">
      <dgm:prSet/>
      <dgm:spPr/>
      <dgm:t>
        <a:bodyPr/>
        <a:lstStyle/>
        <a:p>
          <a:endParaRPr lang="en-IN"/>
        </a:p>
      </dgm:t>
    </dgm:pt>
    <dgm:pt modelId="{DB4D7281-864F-435A-8D73-9769EB17F59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Joins, Group, Having, Order By, Ranking, Window Function</a:t>
          </a:r>
          <a:endParaRPr lang="en-IN" dirty="0">
            <a:solidFill>
              <a:schemeClr val="bg1"/>
            </a:solidFill>
          </a:endParaRPr>
        </a:p>
      </dgm:t>
    </dgm:pt>
    <dgm:pt modelId="{19A68E44-777B-4E01-B344-D1CCCC043D6E}" type="parTrans" cxnId="{49AEB2B1-4F15-4E36-B10D-123B197A3673}">
      <dgm:prSet/>
      <dgm:spPr/>
      <dgm:t>
        <a:bodyPr/>
        <a:lstStyle/>
        <a:p>
          <a:endParaRPr lang="en-IN"/>
        </a:p>
      </dgm:t>
    </dgm:pt>
    <dgm:pt modelId="{52496C37-616D-49BD-8011-0D42C776DB6E}" type="sibTrans" cxnId="{49AEB2B1-4F15-4E36-B10D-123B197A3673}">
      <dgm:prSet/>
      <dgm:spPr/>
      <dgm:t>
        <a:bodyPr/>
        <a:lstStyle/>
        <a:p>
          <a:endParaRPr lang="en-IN"/>
        </a:p>
      </dgm:t>
    </dgm:pt>
    <dgm:pt modelId="{02C85186-DE83-4B28-A869-1239F5121066}" type="pres">
      <dgm:prSet presAssocID="{67F3A043-FB53-468C-A56E-A55B34207625}" presName="rootnode" presStyleCnt="0">
        <dgm:presLayoutVars>
          <dgm:chMax/>
          <dgm:chPref/>
          <dgm:dir/>
          <dgm:animLvl val="lvl"/>
        </dgm:presLayoutVars>
      </dgm:prSet>
      <dgm:spPr/>
    </dgm:pt>
    <dgm:pt modelId="{F44F64F0-8C76-4723-A145-1245B17AEC19}" type="pres">
      <dgm:prSet presAssocID="{B8D882E3-AF37-4D75-AF67-54297DDD4A67}" presName="composite" presStyleCnt="0"/>
      <dgm:spPr/>
    </dgm:pt>
    <dgm:pt modelId="{41C5A227-6089-42AD-A064-FB104BA187BB}" type="pres">
      <dgm:prSet presAssocID="{B8D882E3-AF37-4D75-AF67-54297DDD4A67}" presName="bentUpArrow1" presStyleLbl="alignImgPlace1" presStyleIdx="0" presStyleCnt="3"/>
      <dgm:spPr/>
    </dgm:pt>
    <dgm:pt modelId="{2010255C-8A8E-47C8-B8A4-3E304D5F9D70}" type="pres">
      <dgm:prSet presAssocID="{B8D882E3-AF37-4D75-AF67-54297DDD4A67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C9ACB5F0-CD88-4900-8B6A-22F9184BE824}" type="pres">
      <dgm:prSet presAssocID="{B8D882E3-AF37-4D75-AF67-54297DDD4A67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1DC6DA8-762B-4373-86FF-8C838A2E58AD}" type="pres">
      <dgm:prSet presAssocID="{D4BBF069-EA3A-4B5A-8D2C-A78E858C575F}" presName="sibTrans" presStyleCnt="0"/>
      <dgm:spPr/>
    </dgm:pt>
    <dgm:pt modelId="{F1A5F1AB-81C0-422D-BE45-246152111E8F}" type="pres">
      <dgm:prSet presAssocID="{63192CF2-0A1A-418F-B610-30890A50BB27}" presName="composite" presStyleCnt="0"/>
      <dgm:spPr/>
    </dgm:pt>
    <dgm:pt modelId="{C0013C66-246C-4A22-A85A-33E9D249243D}" type="pres">
      <dgm:prSet presAssocID="{63192CF2-0A1A-418F-B610-30890A50BB27}" presName="bentUpArrow1" presStyleLbl="alignImgPlace1" presStyleIdx="1" presStyleCnt="3"/>
      <dgm:spPr/>
    </dgm:pt>
    <dgm:pt modelId="{58E96E04-2CC7-4994-896F-F36C3F9A217D}" type="pres">
      <dgm:prSet presAssocID="{63192CF2-0A1A-418F-B610-30890A50BB2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38A620BB-ECD9-4962-98A0-4A2A4CFECFA9}" type="pres">
      <dgm:prSet presAssocID="{63192CF2-0A1A-418F-B610-30890A50BB27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36E57B9-0B88-4F74-A485-EBF3227FAD5F}" type="pres">
      <dgm:prSet presAssocID="{EB537A47-49F7-469D-94D3-5846FC975F11}" presName="sibTrans" presStyleCnt="0"/>
      <dgm:spPr/>
    </dgm:pt>
    <dgm:pt modelId="{B39E810B-D49C-4EE3-84B0-6AAEC3438432}" type="pres">
      <dgm:prSet presAssocID="{F89599A5-0F47-46CC-9FF8-19D0D55D75A5}" presName="composite" presStyleCnt="0"/>
      <dgm:spPr/>
    </dgm:pt>
    <dgm:pt modelId="{883E3551-482D-41A6-9DF8-291FC6B34F0D}" type="pres">
      <dgm:prSet presAssocID="{F89599A5-0F47-46CC-9FF8-19D0D55D75A5}" presName="bentUpArrow1" presStyleLbl="alignImgPlace1" presStyleIdx="2" presStyleCnt="3"/>
      <dgm:spPr/>
    </dgm:pt>
    <dgm:pt modelId="{0F3DFC63-49FE-4817-A402-C76DB5A1220A}" type="pres">
      <dgm:prSet presAssocID="{F89599A5-0F47-46CC-9FF8-19D0D55D75A5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B313FC8B-E0D2-42F5-B5BD-702794FFB4F7}" type="pres">
      <dgm:prSet presAssocID="{F89599A5-0F47-46CC-9FF8-19D0D55D75A5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8B9A8CC-CD6A-4F62-A706-54874BD4D947}" type="pres">
      <dgm:prSet presAssocID="{9463918A-4C41-41C5-A9F6-FBDD4553CDD7}" presName="sibTrans" presStyleCnt="0"/>
      <dgm:spPr/>
    </dgm:pt>
    <dgm:pt modelId="{A9FE5CA9-D050-41D2-B7A6-7C8597219648}" type="pres">
      <dgm:prSet presAssocID="{B7C3CA95-C74D-47CD-9D4A-6D9DC645D121}" presName="composite" presStyleCnt="0"/>
      <dgm:spPr/>
    </dgm:pt>
    <dgm:pt modelId="{6AB77F6B-4B3E-4700-B00A-CB2E6B045642}" type="pres">
      <dgm:prSet presAssocID="{B7C3CA95-C74D-47CD-9D4A-6D9DC645D121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58B55EEC-6C0D-4E3F-A7C9-5F14439357A4}" type="pres">
      <dgm:prSet presAssocID="{B7C3CA95-C74D-47CD-9D4A-6D9DC645D121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B06B80E-2847-4360-B9A5-29980A615B2D}" type="presOf" srcId="{67F3A043-FB53-468C-A56E-A55B34207625}" destId="{02C85186-DE83-4B28-A869-1239F5121066}" srcOrd="0" destOrd="0" presId="urn:microsoft.com/office/officeart/2005/8/layout/StepDownProcess"/>
    <dgm:cxn modelId="{B014A312-0C8E-4CA1-911C-0A71F90A2EE0}" srcId="{67F3A043-FB53-468C-A56E-A55B34207625}" destId="{B8D882E3-AF37-4D75-AF67-54297DDD4A67}" srcOrd="0" destOrd="0" parTransId="{4BE0FD68-4B28-42FB-B9EC-DC1BBDD3CC27}" sibTransId="{D4BBF069-EA3A-4B5A-8D2C-A78E858C575F}"/>
    <dgm:cxn modelId="{F597BD20-BD91-4142-94EB-79E0B3E4D6C9}" type="presOf" srcId="{8774067F-7D0D-4F50-9B8B-F99E464092A6}" destId="{38A620BB-ECD9-4962-98A0-4A2A4CFECFA9}" srcOrd="0" destOrd="1" presId="urn:microsoft.com/office/officeart/2005/8/layout/StepDownProcess"/>
    <dgm:cxn modelId="{D3654F24-9229-4F0A-992A-9DA132DDB380}" type="presOf" srcId="{AF55C8B3-4659-4530-B9E4-A8D91A0937BD}" destId="{38A620BB-ECD9-4962-98A0-4A2A4CFECFA9}" srcOrd="0" destOrd="3" presId="urn:microsoft.com/office/officeart/2005/8/layout/StepDownProcess"/>
    <dgm:cxn modelId="{66359035-40F9-41AA-A6AF-A90D20310F37}" type="presOf" srcId="{B8D882E3-AF37-4D75-AF67-54297DDD4A67}" destId="{2010255C-8A8E-47C8-B8A4-3E304D5F9D70}" srcOrd="0" destOrd="0" presId="urn:microsoft.com/office/officeart/2005/8/layout/StepDownProcess"/>
    <dgm:cxn modelId="{919DD83A-A329-401C-AF80-F1CB644B7D50}" srcId="{63192CF2-0A1A-418F-B610-30890A50BB27}" destId="{AF55C8B3-4659-4530-B9E4-A8D91A0937BD}" srcOrd="3" destOrd="0" parTransId="{0A54D78A-9F3F-49B1-93D4-F984F92C79AC}" sibTransId="{B372851C-351D-4D03-BB8E-D26B0142D666}"/>
    <dgm:cxn modelId="{B0BE143F-E049-412F-AF0E-C8B533D4686D}" type="presOf" srcId="{DB4D7281-864F-435A-8D73-9769EB17F590}" destId="{B313FC8B-E0D2-42F5-B5BD-702794FFB4F7}" srcOrd="0" destOrd="1" presId="urn:microsoft.com/office/officeart/2005/8/layout/StepDownProcess"/>
    <dgm:cxn modelId="{724A4148-CEC8-4268-B28F-E7F1347DC96F}" srcId="{F89599A5-0F47-46CC-9FF8-19D0D55D75A5}" destId="{8F64A0A8-A4A0-4BF0-9865-71D796F274C4}" srcOrd="0" destOrd="0" parTransId="{33C92B59-061A-43B8-B04F-914B5EE0DF71}" sibTransId="{68F56468-C46C-4FF6-AC47-F59DAE1FC6AE}"/>
    <dgm:cxn modelId="{2A6F1F69-06EE-477C-86F5-1EA5353351DD}" type="presOf" srcId="{27DA0512-3024-403C-8DEB-2F06D38292FC}" destId="{38A620BB-ECD9-4962-98A0-4A2A4CFECFA9}" srcOrd="0" destOrd="0" presId="urn:microsoft.com/office/officeart/2005/8/layout/StepDownProcess"/>
    <dgm:cxn modelId="{E7CA6D69-7A91-4B7F-A55E-2423BA519CD7}" srcId="{67F3A043-FB53-468C-A56E-A55B34207625}" destId="{F89599A5-0F47-46CC-9FF8-19D0D55D75A5}" srcOrd="2" destOrd="0" parTransId="{B342E579-B429-4C6D-90C3-E78873382348}" sibTransId="{9463918A-4C41-41C5-A9F6-FBDD4553CDD7}"/>
    <dgm:cxn modelId="{12917B4C-960B-40CB-8E38-B8AEA81B42CA}" type="presOf" srcId="{B7C3CA95-C74D-47CD-9D4A-6D9DC645D121}" destId="{6AB77F6B-4B3E-4700-B00A-CB2E6B045642}" srcOrd="0" destOrd="0" presId="urn:microsoft.com/office/officeart/2005/8/layout/StepDownProcess"/>
    <dgm:cxn modelId="{17D8EF53-C189-422F-9C12-B4245BBCEF2E}" srcId="{B8D882E3-AF37-4D75-AF67-54297DDD4A67}" destId="{5546BFAF-B35A-447B-9B6F-6B2A50E6C170}" srcOrd="0" destOrd="0" parTransId="{F87FA292-921F-4EF2-A739-5FDAB8E44C1B}" sibTransId="{779763DE-303C-4FEC-B9B8-00A4D80F21E0}"/>
    <dgm:cxn modelId="{20904476-C12E-43FA-B5F1-D720EEFA3C11}" type="presOf" srcId="{AEE68D9E-3215-4680-9825-F5B7DD7B5133}" destId="{38A620BB-ECD9-4962-98A0-4A2A4CFECFA9}" srcOrd="0" destOrd="2" presId="urn:microsoft.com/office/officeart/2005/8/layout/StepDownProcess"/>
    <dgm:cxn modelId="{7C52B679-8DBC-47F7-973A-9F3160DE0CAF}" type="presOf" srcId="{8F64A0A8-A4A0-4BF0-9865-71D796F274C4}" destId="{B313FC8B-E0D2-42F5-B5BD-702794FFB4F7}" srcOrd="0" destOrd="0" presId="urn:microsoft.com/office/officeart/2005/8/layout/StepDownProcess"/>
    <dgm:cxn modelId="{4A1CD681-160D-4B14-98CE-22E5CA5637F6}" srcId="{67F3A043-FB53-468C-A56E-A55B34207625}" destId="{B7C3CA95-C74D-47CD-9D4A-6D9DC645D121}" srcOrd="3" destOrd="0" parTransId="{49B73ABC-A765-4659-9D4E-3CB319339A66}" sibTransId="{F74361A1-9F6A-4359-85AE-C68D03E2A923}"/>
    <dgm:cxn modelId="{FD002E8C-D992-45A7-ADA6-D7DB88D70329}" type="presOf" srcId="{704F903F-4D86-481B-AC8C-2C09A6715A18}" destId="{58B55EEC-6C0D-4E3F-A7C9-5F14439357A4}" srcOrd="0" destOrd="0" presId="urn:microsoft.com/office/officeart/2005/8/layout/StepDownProcess"/>
    <dgm:cxn modelId="{C1F05D9F-35A7-4AF3-90C4-D894475D558A}" srcId="{63192CF2-0A1A-418F-B610-30890A50BB27}" destId="{8774067F-7D0D-4F50-9B8B-F99E464092A6}" srcOrd="1" destOrd="0" parTransId="{C3C73015-A7C1-43A2-98DA-7FE6274DDDCE}" sibTransId="{D3D13291-7D6C-4A14-8D29-190250325E95}"/>
    <dgm:cxn modelId="{3592A3AB-8008-4207-8942-82A695585497}" type="presOf" srcId="{5546BFAF-B35A-447B-9B6F-6B2A50E6C170}" destId="{C9ACB5F0-CD88-4900-8B6A-22F9184BE824}" srcOrd="0" destOrd="0" presId="urn:microsoft.com/office/officeart/2005/8/layout/StepDownProcess"/>
    <dgm:cxn modelId="{4B0E10B0-17B2-4FE3-A11E-2D40844B2B0B}" srcId="{63192CF2-0A1A-418F-B610-30890A50BB27}" destId="{27DA0512-3024-403C-8DEB-2F06D38292FC}" srcOrd="0" destOrd="0" parTransId="{7BE5C4B9-30AD-444D-B9FE-D3F4AE0B68BF}" sibTransId="{CACB8230-DC73-4065-90AE-6DD61FE799A6}"/>
    <dgm:cxn modelId="{49AEB2B1-4F15-4E36-B10D-123B197A3673}" srcId="{F89599A5-0F47-46CC-9FF8-19D0D55D75A5}" destId="{DB4D7281-864F-435A-8D73-9769EB17F590}" srcOrd="1" destOrd="0" parTransId="{19A68E44-777B-4E01-B344-D1CCCC043D6E}" sibTransId="{52496C37-616D-49BD-8011-0D42C776DB6E}"/>
    <dgm:cxn modelId="{1F0D2FD1-4CDC-47DD-A8CD-40E1810CA7CF}" srcId="{67F3A043-FB53-468C-A56E-A55B34207625}" destId="{63192CF2-0A1A-418F-B610-30890A50BB27}" srcOrd="1" destOrd="0" parTransId="{B11931C1-995E-480C-A0EF-A732E7440135}" sibTransId="{EB537A47-49F7-469D-94D3-5846FC975F11}"/>
    <dgm:cxn modelId="{BE2723D5-AEDA-42A0-8827-2C381B6318CA}" srcId="{63192CF2-0A1A-418F-B610-30890A50BB27}" destId="{AEE68D9E-3215-4680-9825-F5B7DD7B5133}" srcOrd="2" destOrd="0" parTransId="{D3BEB665-6B0B-45AE-B241-AF135E7A229D}" sibTransId="{4DB3C44C-2485-4A52-AB99-A57A6B60C52B}"/>
    <dgm:cxn modelId="{B8B4E5E1-B657-45BC-A082-55EE67147262}" type="presOf" srcId="{F89599A5-0F47-46CC-9FF8-19D0D55D75A5}" destId="{0F3DFC63-49FE-4817-A402-C76DB5A1220A}" srcOrd="0" destOrd="0" presId="urn:microsoft.com/office/officeart/2005/8/layout/StepDownProcess"/>
    <dgm:cxn modelId="{EC813CF3-63A9-4FCE-8EBE-568E845CE644}" type="presOf" srcId="{63192CF2-0A1A-418F-B610-30890A50BB27}" destId="{58E96E04-2CC7-4994-896F-F36C3F9A217D}" srcOrd="0" destOrd="0" presId="urn:microsoft.com/office/officeart/2005/8/layout/StepDownProcess"/>
    <dgm:cxn modelId="{375BDDFA-FFAE-4C74-A698-8A1EE7FAB6AA}" srcId="{B7C3CA95-C74D-47CD-9D4A-6D9DC645D121}" destId="{704F903F-4D86-481B-AC8C-2C09A6715A18}" srcOrd="0" destOrd="0" parTransId="{BAE69725-43A6-4DBB-AC42-6E96B2C97300}" sibTransId="{2A73B601-582F-4CA1-A1F9-BA2F1650C462}"/>
    <dgm:cxn modelId="{68B43175-298B-4758-99B1-D0BA5F0C3482}" type="presParOf" srcId="{02C85186-DE83-4B28-A869-1239F5121066}" destId="{F44F64F0-8C76-4723-A145-1245B17AEC19}" srcOrd="0" destOrd="0" presId="urn:microsoft.com/office/officeart/2005/8/layout/StepDownProcess"/>
    <dgm:cxn modelId="{9BBF6F0F-1DAA-4122-B952-68FBFC49B246}" type="presParOf" srcId="{F44F64F0-8C76-4723-A145-1245B17AEC19}" destId="{41C5A227-6089-42AD-A064-FB104BA187BB}" srcOrd="0" destOrd="0" presId="urn:microsoft.com/office/officeart/2005/8/layout/StepDownProcess"/>
    <dgm:cxn modelId="{6796B28A-40F2-403A-9618-025E6069D928}" type="presParOf" srcId="{F44F64F0-8C76-4723-A145-1245B17AEC19}" destId="{2010255C-8A8E-47C8-B8A4-3E304D5F9D70}" srcOrd="1" destOrd="0" presId="urn:microsoft.com/office/officeart/2005/8/layout/StepDownProcess"/>
    <dgm:cxn modelId="{D3FE347D-B419-48DD-8F8A-6480B89E8229}" type="presParOf" srcId="{F44F64F0-8C76-4723-A145-1245B17AEC19}" destId="{C9ACB5F0-CD88-4900-8B6A-22F9184BE824}" srcOrd="2" destOrd="0" presId="urn:microsoft.com/office/officeart/2005/8/layout/StepDownProcess"/>
    <dgm:cxn modelId="{8FA31EA9-94A2-40FC-AC61-6A524416DBF3}" type="presParOf" srcId="{02C85186-DE83-4B28-A869-1239F5121066}" destId="{21DC6DA8-762B-4373-86FF-8C838A2E58AD}" srcOrd="1" destOrd="0" presId="urn:microsoft.com/office/officeart/2005/8/layout/StepDownProcess"/>
    <dgm:cxn modelId="{DC6C0FF3-7B2C-4A37-A7D5-EECDF229E041}" type="presParOf" srcId="{02C85186-DE83-4B28-A869-1239F5121066}" destId="{F1A5F1AB-81C0-422D-BE45-246152111E8F}" srcOrd="2" destOrd="0" presId="urn:microsoft.com/office/officeart/2005/8/layout/StepDownProcess"/>
    <dgm:cxn modelId="{DAFBE017-C2A9-4BAA-BA74-B046D338EFAD}" type="presParOf" srcId="{F1A5F1AB-81C0-422D-BE45-246152111E8F}" destId="{C0013C66-246C-4A22-A85A-33E9D249243D}" srcOrd="0" destOrd="0" presId="urn:microsoft.com/office/officeart/2005/8/layout/StepDownProcess"/>
    <dgm:cxn modelId="{A13AE770-BD4E-41F6-8C4C-DCADEB8315B3}" type="presParOf" srcId="{F1A5F1AB-81C0-422D-BE45-246152111E8F}" destId="{58E96E04-2CC7-4994-896F-F36C3F9A217D}" srcOrd="1" destOrd="0" presId="urn:microsoft.com/office/officeart/2005/8/layout/StepDownProcess"/>
    <dgm:cxn modelId="{66B79134-D5FC-4091-88A2-4C66F5F15560}" type="presParOf" srcId="{F1A5F1AB-81C0-422D-BE45-246152111E8F}" destId="{38A620BB-ECD9-4962-98A0-4A2A4CFECFA9}" srcOrd="2" destOrd="0" presId="urn:microsoft.com/office/officeart/2005/8/layout/StepDownProcess"/>
    <dgm:cxn modelId="{B4DD44F0-DEFF-43FB-9E71-BA48CF4E4CBB}" type="presParOf" srcId="{02C85186-DE83-4B28-A869-1239F5121066}" destId="{236E57B9-0B88-4F74-A485-EBF3227FAD5F}" srcOrd="3" destOrd="0" presId="urn:microsoft.com/office/officeart/2005/8/layout/StepDownProcess"/>
    <dgm:cxn modelId="{7AAC105E-034B-4ABC-B82B-619D41631289}" type="presParOf" srcId="{02C85186-DE83-4B28-A869-1239F5121066}" destId="{B39E810B-D49C-4EE3-84B0-6AAEC3438432}" srcOrd="4" destOrd="0" presId="urn:microsoft.com/office/officeart/2005/8/layout/StepDownProcess"/>
    <dgm:cxn modelId="{36958A9B-A7B5-4240-950A-8C07C0840011}" type="presParOf" srcId="{B39E810B-D49C-4EE3-84B0-6AAEC3438432}" destId="{883E3551-482D-41A6-9DF8-291FC6B34F0D}" srcOrd="0" destOrd="0" presId="urn:microsoft.com/office/officeart/2005/8/layout/StepDownProcess"/>
    <dgm:cxn modelId="{D01305AF-94CF-4864-8889-184DBE3C0346}" type="presParOf" srcId="{B39E810B-D49C-4EE3-84B0-6AAEC3438432}" destId="{0F3DFC63-49FE-4817-A402-C76DB5A1220A}" srcOrd="1" destOrd="0" presId="urn:microsoft.com/office/officeart/2005/8/layout/StepDownProcess"/>
    <dgm:cxn modelId="{229B6422-67EB-4DBB-A516-37C9801DA283}" type="presParOf" srcId="{B39E810B-D49C-4EE3-84B0-6AAEC3438432}" destId="{B313FC8B-E0D2-42F5-B5BD-702794FFB4F7}" srcOrd="2" destOrd="0" presId="urn:microsoft.com/office/officeart/2005/8/layout/StepDownProcess"/>
    <dgm:cxn modelId="{1D04676B-54F4-4893-9670-0838292BAE33}" type="presParOf" srcId="{02C85186-DE83-4B28-A869-1239F5121066}" destId="{58B9A8CC-CD6A-4F62-A706-54874BD4D947}" srcOrd="5" destOrd="0" presId="urn:microsoft.com/office/officeart/2005/8/layout/StepDownProcess"/>
    <dgm:cxn modelId="{23C25EEF-4798-474A-99A5-FD8432005EB8}" type="presParOf" srcId="{02C85186-DE83-4B28-A869-1239F5121066}" destId="{A9FE5CA9-D050-41D2-B7A6-7C8597219648}" srcOrd="6" destOrd="0" presId="urn:microsoft.com/office/officeart/2005/8/layout/StepDownProcess"/>
    <dgm:cxn modelId="{50E2AEF5-F293-4681-9305-CAF37353CC52}" type="presParOf" srcId="{A9FE5CA9-D050-41D2-B7A6-7C8597219648}" destId="{6AB77F6B-4B3E-4700-B00A-CB2E6B045642}" srcOrd="0" destOrd="0" presId="urn:microsoft.com/office/officeart/2005/8/layout/StepDownProcess"/>
    <dgm:cxn modelId="{0D23DE67-647D-49F8-9AAF-7048E5A7E93D}" type="presParOf" srcId="{A9FE5CA9-D050-41D2-B7A6-7C8597219648}" destId="{58B55EEC-6C0D-4E3F-A7C9-5F14439357A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5A227-6089-42AD-A064-FB104BA187BB}">
      <dsp:nvSpPr>
        <dsp:cNvPr id="0" name=""/>
        <dsp:cNvSpPr/>
      </dsp:nvSpPr>
      <dsp:spPr>
        <a:xfrm rot="5400000">
          <a:off x="770307" y="1278726"/>
          <a:ext cx="1122999" cy="12784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10255C-8A8E-47C8-B8A4-3E304D5F9D70}">
      <dsp:nvSpPr>
        <dsp:cNvPr id="0" name=""/>
        <dsp:cNvSpPr/>
      </dsp:nvSpPr>
      <dsp:spPr>
        <a:xfrm>
          <a:off x="472780" y="33858"/>
          <a:ext cx="1890470" cy="1323267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Situation</a:t>
          </a:r>
          <a:endParaRPr lang="en-IN" sz="3200" kern="1200" dirty="0"/>
        </a:p>
      </dsp:txBody>
      <dsp:txXfrm>
        <a:off x="537388" y="98466"/>
        <a:ext cx="1761254" cy="1194051"/>
      </dsp:txXfrm>
    </dsp:sp>
    <dsp:sp modelId="{C9ACB5F0-CD88-4900-8B6A-22F9184BE824}">
      <dsp:nvSpPr>
        <dsp:cNvPr id="0" name=""/>
        <dsp:cNvSpPr/>
      </dsp:nvSpPr>
      <dsp:spPr>
        <a:xfrm>
          <a:off x="2363250" y="160062"/>
          <a:ext cx="1374947" cy="106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bg1"/>
              </a:solidFill>
            </a:rPr>
            <a:t>The management identified the need for actionable insights and data-driven decisions and plans to evaluate applicants using a SQL challenge.</a:t>
          </a:r>
        </a:p>
      </dsp:txBody>
      <dsp:txXfrm>
        <a:off x="2363250" y="160062"/>
        <a:ext cx="1374947" cy="1069523"/>
      </dsp:txXfrm>
    </dsp:sp>
    <dsp:sp modelId="{C0013C66-246C-4A22-A85A-33E9D249243D}">
      <dsp:nvSpPr>
        <dsp:cNvPr id="0" name=""/>
        <dsp:cNvSpPr/>
      </dsp:nvSpPr>
      <dsp:spPr>
        <a:xfrm rot="5400000">
          <a:off x="2337707" y="2765192"/>
          <a:ext cx="1122999" cy="12784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3579269"/>
            <a:satOff val="30410"/>
            <a:lumOff val="74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8E96E04-2CC7-4994-896F-F36C3F9A217D}">
      <dsp:nvSpPr>
        <dsp:cNvPr id="0" name=""/>
        <dsp:cNvSpPr/>
      </dsp:nvSpPr>
      <dsp:spPr>
        <a:xfrm>
          <a:off x="2040181" y="1520324"/>
          <a:ext cx="1890470" cy="1323267"/>
        </a:xfrm>
        <a:prstGeom prst="roundRect">
          <a:avLst>
            <a:gd name="adj" fmla="val 16670"/>
          </a:avLst>
        </a:prstGeom>
        <a:solidFill>
          <a:schemeClr val="accent4">
            <a:hueOff val="-2492088"/>
            <a:satOff val="8400"/>
            <a:lumOff val="3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Task</a:t>
          </a:r>
          <a:endParaRPr lang="en-IN" sz="3200" kern="1200" dirty="0"/>
        </a:p>
      </dsp:txBody>
      <dsp:txXfrm>
        <a:off x="2104789" y="1584932"/>
        <a:ext cx="1761254" cy="1194051"/>
      </dsp:txXfrm>
    </dsp:sp>
    <dsp:sp modelId="{38A620BB-ECD9-4962-98A0-4A2A4CFECFA9}">
      <dsp:nvSpPr>
        <dsp:cNvPr id="0" name=""/>
        <dsp:cNvSpPr/>
      </dsp:nvSpPr>
      <dsp:spPr>
        <a:xfrm>
          <a:off x="3930651" y="1646528"/>
          <a:ext cx="1374947" cy="106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bg1"/>
              </a:solidFill>
            </a:rPr>
            <a:t>Ad-hoc Request</a:t>
          </a:r>
          <a:endParaRPr lang="en-IN" sz="900" kern="1200" dirty="0">
            <a:solidFill>
              <a:schemeClr val="bg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bg1"/>
              </a:solidFill>
            </a:rPr>
            <a:t>Write and executing SQL query</a:t>
          </a:r>
          <a:endParaRPr lang="en-IN" sz="900" kern="1200" dirty="0">
            <a:solidFill>
              <a:schemeClr val="bg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bg1"/>
              </a:solidFill>
            </a:rPr>
            <a:t>Management friendly dashboard</a:t>
          </a:r>
          <a:endParaRPr lang="en-IN" sz="900" kern="1200" dirty="0">
            <a:solidFill>
              <a:schemeClr val="bg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bg1"/>
              </a:solidFill>
            </a:rPr>
            <a:t>Presentation</a:t>
          </a:r>
          <a:endParaRPr lang="en-IN" sz="900" kern="1200" dirty="0">
            <a:solidFill>
              <a:schemeClr val="bg1"/>
            </a:solidFill>
          </a:endParaRPr>
        </a:p>
      </dsp:txBody>
      <dsp:txXfrm>
        <a:off x="3930651" y="1646528"/>
        <a:ext cx="1374947" cy="1069523"/>
      </dsp:txXfrm>
    </dsp:sp>
    <dsp:sp modelId="{883E3551-482D-41A6-9DF8-291FC6B34F0D}">
      <dsp:nvSpPr>
        <dsp:cNvPr id="0" name=""/>
        <dsp:cNvSpPr/>
      </dsp:nvSpPr>
      <dsp:spPr>
        <a:xfrm rot="5400000">
          <a:off x="3905108" y="4251658"/>
          <a:ext cx="1122999" cy="12784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7158538"/>
            <a:satOff val="60819"/>
            <a:lumOff val="149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3DFC63-49FE-4817-A402-C76DB5A1220A}">
      <dsp:nvSpPr>
        <dsp:cNvPr id="0" name=""/>
        <dsp:cNvSpPr/>
      </dsp:nvSpPr>
      <dsp:spPr>
        <a:xfrm>
          <a:off x="3607581" y="3006791"/>
          <a:ext cx="1890470" cy="1323267"/>
        </a:xfrm>
        <a:prstGeom prst="roundRect">
          <a:avLst>
            <a:gd name="adj" fmla="val 16670"/>
          </a:avLst>
        </a:prstGeom>
        <a:solidFill>
          <a:schemeClr val="accent4">
            <a:hueOff val="-4984176"/>
            <a:satOff val="16801"/>
            <a:lumOff val="64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Action</a:t>
          </a:r>
          <a:endParaRPr lang="en-IN" sz="3200" kern="1200" dirty="0"/>
        </a:p>
      </dsp:txBody>
      <dsp:txXfrm>
        <a:off x="3672189" y="3071399"/>
        <a:ext cx="1761254" cy="1194051"/>
      </dsp:txXfrm>
    </dsp:sp>
    <dsp:sp modelId="{B313FC8B-E0D2-42F5-B5BD-702794FFB4F7}">
      <dsp:nvSpPr>
        <dsp:cNvPr id="0" name=""/>
        <dsp:cNvSpPr/>
      </dsp:nvSpPr>
      <dsp:spPr>
        <a:xfrm>
          <a:off x="5498051" y="3132995"/>
          <a:ext cx="1374947" cy="106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bg1"/>
              </a:solidFill>
            </a:rPr>
            <a:t>Understanding 10 Ad-hoc request</a:t>
          </a:r>
          <a:endParaRPr lang="en-IN" sz="900" kern="1200" dirty="0">
            <a:solidFill>
              <a:schemeClr val="bg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bg1"/>
              </a:solidFill>
            </a:rPr>
            <a:t>Using Joins, Group, Having, Order By, Ranking, Window Function</a:t>
          </a:r>
          <a:endParaRPr lang="en-IN" sz="900" kern="1200" dirty="0">
            <a:solidFill>
              <a:schemeClr val="bg1"/>
            </a:solidFill>
          </a:endParaRPr>
        </a:p>
      </dsp:txBody>
      <dsp:txXfrm>
        <a:off x="5498051" y="3132995"/>
        <a:ext cx="1374947" cy="1069523"/>
      </dsp:txXfrm>
    </dsp:sp>
    <dsp:sp modelId="{6AB77F6B-4B3E-4700-B00A-CB2E6B045642}">
      <dsp:nvSpPr>
        <dsp:cNvPr id="0" name=""/>
        <dsp:cNvSpPr/>
      </dsp:nvSpPr>
      <dsp:spPr>
        <a:xfrm>
          <a:off x="5174982" y="4493257"/>
          <a:ext cx="1890470" cy="1323267"/>
        </a:xfrm>
        <a:prstGeom prst="roundRect">
          <a:avLst>
            <a:gd name="adj" fmla="val 16670"/>
          </a:avLst>
        </a:prstGeom>
        <a:solidFill>
          <a:schemeClr val="accent4">
            <a:hueOff val="-7476264"/>
            <a:satOff val="25201"/>
            <a:lumOff val="96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Result</a:t>
          </a:r>
          <a:endParaRPr lang="en-IN" sz="3200" kern="1200" dirty="0"/>
        </a:p>
      </dsp:txBody>
      <dsp:txXfrm>
        <a:off x="5239590" y="4557865"/>
        <a:ext cx="1761254" cy="1194051"/>
      </dsp:txXfrm>
    </dsp:sp>
    <dsp:sp modelId="{58B55EEC-6C0D-4E3F-A7C9-5F14439357A4}">
      <dsp:nvSpPr>
        <dsp:cNvPr id="0" name=""/>
        <dsp:cNvSpPr/>
      </dsp:nvSpPr>
      <dsp:spPr>
        <a:xfrm>
          <a:off x="7065452" y="4619461"/>
          <a:ext cx="1374947" cy="106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>
              <a:solidFill>
                <a:schemeClr val="bg1"/>
              </a:solidFill>
            </a:rPr>
            <a:t>presentation demonstrated technical expertise and business acumen</a:t>
          </a:r>
        </a:p>
      </dsp:txBody>
      <dsp:txXfrm>
        <a:off x="7065452" y="4619461"/>
        <a:ext cx="1374947" cy="1069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0.png"/><Relationship Id="rId4" Type="http://schemas.microsoft.com/office/2014/relationships/chartEx" Target="../charts/chartEx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0.png"/><Relationship Id="rId4" Type="http://schemas.microsoft.com/office/2014/relationships/chartEx" Target="../charts/chartEx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6" y="3165583"/>
            <a:ext cx="6187736" cy="1929505"/>
          </a:xfrm>
        </p:spPr>
        <p:txBody>
          <a:bodyPr/>
          <a:lstStyle/>
          <a:p>
            <a:pPr algn="ctr"/>
            <a:r>
              <a:rPr lang="en-US" dirty="0"/>
              <a:t>CONSUMER GOODS AD-hoc insight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B09C1-D72E-49F4-AD7D-DF7FD659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9" y="158596"/>
            <a:ext cx="3302493" cy="1856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D2859-744F-47C3-8442-BBE09D48F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79" y="158597"/>
            <a:ext cx="3515557" cy="18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6FB9-A13F-4095-84D6-6C278591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180943"/>
            <a:ext cx="4660777" cy="828355"/>
          </a:xfrm>
        </p:spPr>
        <p:txBody>
          <a:bodyPr/>
          <a:lstStyle/>
          <a:p>
            <a:r>
              <a:rPr lang="en-US" sz="1200" dirty="0"/>
              <a:t>8. In which quarter of 2020, got the maximum </a:t>
            </a:r>
            <a:r>
              <a:rPr lang="en-US" sz="1200" dirty="0" err="1"/>
              <a:t>total_sold_quantity</a:t>
            </a:r>
            <a:r>
              <a:rPr lang="en-US" sz="1200" dirty="0"/>
              <a:t> ? The final outputs contains these fields sorted by the </a:t>
            </a:r>
            <a:r>
              <a:rPr lang="en-US" sz="1200" dirty="0" err="1"/>
              <a:t>total_sold_quantity</a:t>
            </a:r>
            <a:r>
              <a:rPr lang="en-US" sz="1200" dirty="0"/>
              <a:t> </a:t>
            </a:r>
            <a:endParaRPr lang="en-IN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F9445-6100-4683-BF80-4E626C28B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7058B-2EC4-4928-94FC-D0D321D5E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A4599A-21CB-49DF-8693-C2A0674C53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EC5639E-E1F8-47AE-96A4-003C80041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674263"/>
              </p:ext>
            </p:extLst>
          </p:nvPr>
        </p:nvGraphicFramePr>
        <p:xfrm>
          <a:off x="303321" y="1083076"/>
          <a:ext cx="4572000" cy="2661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6FAEE88-ED4D-4B07-835F-1A04A9C847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6115011"/>
              </p:ext>
            </p:extLst>
          </p:nvPr>
        </p:nvGraphicFramePr>
        <p:xfrm>
          <a:off x="303321" y="3818611"/>
          <a:ext cx="4572000" cy="3039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40EF9E8-B928-42D8-A391-B9B588EE9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06" y="76507"/>
            <a:ext cx="6784968" cy="3243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7F9F7-446C-4775-BE2E-D546EAD71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006" y="3320248"/>
            <a:ext cx="6784969" cy="32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7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B9CF-A3E3-47EA-99EF-9CDE3BB1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205489"/>
            <a:ext cx="4838330" cy="859831"/>
          </a:xfrm>
        </p:spPr>
        <p:txBody>
          <a:bodyPr/>
          <a:lstStyle/>
          <a:p>
            <a:r>
              <a:rPr lang="en-US" sz="1200" dirty="0"/>
              <a:t>9. Which channel helps to bring more gross sales in the fiscal year 2021 and the percentage of contribution ? The final outputs contains these fields</a:t>
            </a:r>
            <a:endParaRPr lang="en-IN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875CF-9E23-49EA-A629-C984C67F6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BAACB-12F1-4E8F-A6DD-9730C6B2A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1F1A5D-C14A-4DE5-B8D2-71DFABC16C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85D5D-2D2F-404F-AE13-A0ACE9D04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08" y="205490"/>
            <a:ext cx="6810154" cy="3816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2D0A89-04FE-49E1-9C97-55C209AC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8" y="4021584"/>
            <a:ext cx="6803602" cy="2747724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04434B5-E815-478E-A60B-60FE66A979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688072"/>
              </p:ext>
            </p:extLst>
          </p:nvPr>
        </p:nvGraphicFramePr>
        <p:xfrm>
          <a:off x="0" y="1001633"/>
          <a:ext cx="48844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8087DA2-BE03-49E3-911C-0BF329B89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4027972"/>
              </p:ext>
            </p:extLst>
          </p:nvPr>
        </p:nvGraphicFramePr>
        <p:xfrm>
          <a:off x="89613" y="39336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17058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E170-ECD8-4AA5-B5F5-BA7705B5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7" y="180943"/>
            <a:ext cx="4616388" cy="1132951"/>
          </a:xfrm>
        </p:spPr>
        <p:txBody>
          <a:bodyPr/>
          <a:lstStyle/>
          <a:p>
            <a:r>
              <a:rPr lang="en-US" sz="1200" dirty="0"/>
              <a:t>10. Get the top 3 product in each division that have a high total-sold-quantity in the fiscal year 2021 ? The final outputs contains these fields</a:t>
            </a:r>
            <a:endParaRPr lang="en-IN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4314-A058-4B74-B0BE-CB11B0382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E519C-312E-4A8C-8DBF-15CF3D8C9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85BE78-273D-4156-9001-7F43CBF49F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DD090F-FF8E-4E03-92F6-BC8B3283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840" y="91689"/>
            <a:ext cx="6918133" cy="3539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78F013-6582-456C-838D-5AF2E3C0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840" y="3629250"/>
            <a:ext cx="6918133" cy="3137062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0880E46E-CB1B-408F-8398-77D93D38B9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36995449"/>
                  </p:ext>
                </p:extLst>
              </p:nvPr>
            </p:nvGraphicFramePr>
            <p:xfrm>
              <a:off x="127070" y="1802166"/>
              <a:ext cx="4657995" cy="39164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0880E46E-CB1B-408F-8398-77D93D38B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70" y="1802166"/>
                <a:ext cx="4657995" cy="39164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496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5697" y="1590738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F6A598-E7EC-4729-B064-1FA1B92100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881317"/>
              </p:ext>
            </p:extLst>
          </p:nvPr>
        </p:nvGraphicFramePr>
        <p:xfrm>
          <a:off x="310718" y="825624"/>
          <a:ext cx="8913181" cy="5850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2F60-6970-47F9-8453-927BE1740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292964"/>
            <a:ext cx="5794537" cy="1145220"/>
          </a:xfrm>
        </p:spPr>
        <p:txBody>
          <a:bodyPr/>
          <a:lstStyle/>
          <a:p>
            <a:r>
              <a:rPr lang="en-US" sz="1200" dirty="0"/>
              <a:t>1. Provide the list of markets in which customer </a:t>
            </a:r>
            <a:r>
              <a:rPr lang="en-US" sz="1200" u="sng" dirty="0"/>
              <a:t>‘</a:t>
            </a:r>
            <a:r>
              <a:rPr lang="en-US" sz="1200" u="sng" dirty="0" err="1"/>
              <a:t>Atliq</a:t>
            </a:r>
            <a:r>
              <a:rPr lang="en-US" sz="1200" u="sng" dirty="0"/>
              <a:t> exclusive’</a:t>
            </a:r>
            <a:r>
              <a:rPr lang="en-US" sz="1200" dirty="0"/>
              <a:t> operators its business in the </a:t>
            </a:r>
            <a:r>
              <a:rPr lang="en-US" sz="1200" u="sng" dirty="0" err="1"/>
              <a:t>apac</a:t>
            </a:r>
            <a:r>
              <a:rPr lang="en-US" sz="1200" dirty="0"/>
              <a:t> region</a:t>
            </a:r>
            <a:endParaRPr lang="en-IN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7A480-291D-4E4F-8448-5C1CF8E49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34B09-1813-48EA-AA34-052482C4C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D4192-D211-4E08-9C8B-0A728D59B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A8CDF3-47D6-45B8-ACF7-6A65F0FB9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657C5-0CA4-49CD-A45E-13C9C2D8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39" y="1590738"/>
            <a:ext cx="7672735" cy="50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398B-25B2-4445-A80D-27F281ED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20" y="275208"/>
            <a:ext cx="5785660" cy="1091953"/>
          </a:xfrm>
        </p:spPr>
        <p:txBody>
          <a:bodyPr/>
          <a:lstStyle/>
          <a:p>
            <a:r>
              <a:rPr lang="en-US" sz="1200" dirty="0"/>
              <a:t>2. What is the percentage of unique product increase in 2021 vs 2020 ? The final outputs contains these product</a:t>
            </a:r>
            <a:endParaRPr lang="en-IN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46AA0-E8FE-4898-BBFF-281C26C99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A8167-C278-4978-927E-ABA85D2C3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9516D0-132A-448D-9892-249EB2B0F2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F901E-77DD-43C9-B295-BA8E7CC6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19" y="1491448"/>
            <a:ext cx="7903555" cy="5291091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543EF92-A8B5-4FFB-9D3A-B10ADD26DD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681686"/>
              </p:ext>
            </p:extLst>
          </p:nvPr>
        </p:nvGraphicFramePr>
        <p:xfrm>
          <a:off x="230820" y="2765393"/>
          <a:ext cx="3429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4754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3F0D-37F1-49C5-9E1F-B1577C3D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7" y="205489"/>
            <a:ext cx="4898194" cy="1197183"/>
          </a:xfrm>
        </p:spPr>
        <p:txBody>
          <a:bodyPr/>
          <a:lstStyle/>
          <a:p>
            <a:r>
              <a:rPr lang="en-US" sz="1200" dirty="0"/>
              <a:t>3. Provide a report with all the unique product counts for each segment and sort them in descending order of product counts. The final outputs contains 2 fields </a:t>
            </a:r>
            <a:endParaRPr lang="en-IN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DE3BF-DC09-4716-B037-9D6C37A44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79E36-6270-4B04-86BA-31E3C7BEF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B648AB-9B22-4E7D-BA75-68E595FD55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7DC2A-5D9B-40AB-9968-8C48BFE9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3" y="276685"/>
            <a:ext cx="6727931" cy="3922454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3821785-F02A-42DE-815F-B34FEFC85C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9072659"/>
              </p:ext>
            </p:extLst>
          </p:nvPr>
        </p:nvGraphicFramePr>
        <p:xfrm>
          <a:off x="89613" y="1550886"/>
          <a:ext cx="469184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3477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53DE-AB67-4684-8FE2-903DB7F2C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28" y="115411"/>
            <a:ext cx="4235886" cy="1180730"/>
          </a:xfrm>
        </p:spPr>
        <p:txBody>
          <a:bodyPr/>
          <a:lstStyle/>
          <a:p>
            <a:r>
              <a:rPr lang="en-US" sz="1200" dirty="0"/>
              <a:t>4. Follow up, which segments had the most increase in unique products in 2021 vs 2020? The final outputs contains these fields</a:t>
            </a:r>
            <a:endParaRPr lang="en-IN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70129-E0B9-4F03-B46D-62793864D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336F6-E164-4C9E-81E9-2BECDDFBF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03B16A-BEFF-4D8F-A429-6E98DDCAEF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19D04-D54A-4136-A4ED-253413C5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586" y="115412"/>
            <a:ext cx="6053227" cy="3133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6DC7F6-001E-4D1D-911E-F959BFEF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5" y="3249228"/>
            <a:ext cx="6046676" cy="3493361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2D8368-C7FC-452D-82E7-0ED573C708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841732"/>
              </p:ext>
            </p:extLst>
          </p:nvPr>
        </p:nvGraphicFramePr>
        <p:xfrm>
          <a:off x="413329" y="1590738"/>
          <a:ext cx="4788986" cy="285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9392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5ECC-4B13-442B-916D-11FEACB0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8" y="205490"/>
            <a:ext cx="5776782" cy="779932"/>
          </a:xfrm>
        </p:spPr>
        <p:txBody>
          <a:bodyPr/>
          <a:lstStyle/>
          <a:p>
            <a:r>
              <a:rPr lang="en-US" sz="1200" dirty="0"/>
              <a:t>5. Get the product that have the highest and lowest manufacturing costs, the final output should contains these fields.</a:t>
            </a:r>
            <a:endParaRPr lang="en-IN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E4D9D-7FF9-4BBD-A798-6FC27740A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FAB36-6EAA-4A4E-A303-95AC12CF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DBACC6-9EB8-44BA-8681-441361876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9B2DC9-F2BB-41EF-92D3-A22BAD20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524" y="135637"/>
            <a:ext cx="5933246" cy="3746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A7C0F-9645-4C68-9CA6-76E9489B3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24" y="3882013"/>
            <a:ext cx="5933246" cy="2891987"/>
          </a:xfrm>
          <a:prstGeom prst="rect">
            <a:avLst/>
          </a:prstGeom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8CC36A3C-703D-410C-B869-B7540A6BD50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59128516"/>
                  </p:ext>
                </p:extLst>
              </p:nvPr>
            </p:nvGraphicFramePr>
            <p:xfrm>
              <a:off x="239698" y="1481771"/>
              <a:ext cx="5418209" cy="445738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3" name="Chart 12">
                <a:extLst>
                  <a:ext uri="{FF2B5EF4-FFF2-40B4-BE49-F238E27FC236}">
                    <a16:creationId xmlns:a16="http://schemas.microsoft.com/office/drawing/2014/main" id="{8CC36A3C-703D-410C-B869-B7540A6BD5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698" y="1481771"/>
                <a:ext cx="5418209" cy="44573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5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E637-FBAE-4755-A7E3-B7E74B6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2" y="180945"/>
            <a:ext cx="5044080" cy="1230605"/>
          </a:xfrm>
        </p:spPr>
        <p:txBody>
          <a:bodyPr/>
          <a:lstStyle/>
          <a:p>
            <a:r>
              <a:rPr lang="en-US" sz="1200" dirty="0"/>
              <a:t>6. Generate a report which contains the top 5 customers who received an average high pre-invoice-discount-pct for the fiscal year of 2021 and in the Indian market. The final output contains these fields.</a:t>
            </a:r>
            <a:endParaRPr lang="en-IN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83B28-5228-486E-9D6C-176C33DF4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1FA82-3CBE-4DEA-BCBA-D8BB4F82E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EF9089-5779-481D-9EEF-A8321BA7A3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160-CC6E-4FB7-A880-2F9780327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22" y="90732"/>
            <a:ext cx="6259740" cy="2972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21D2C-F9EC-4857-8306-9FD97F1B2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522" y="3062796"/>
            <a:ext cx="6259740" cy="3666478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1309A5D-0D08-4CF3-9F89-8C2B63AE21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7728521"/>
              </p:ext>
            </p:extLst>
          </p:nvPr>
        </p:nvGraphicFramePr>
        <p:xfrm>
          <a:off x="266330" y="2023843"/>
          <a:ext cx="4883524" cy="3116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60172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D5C94-969D-4CBC-94A6-B2D1821A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2" y="205490"/>
            <a:ext cx="5015883" cy="1161672"/>
          </a:xfrm>
        </p:spPr>
        <p:txBody>
          <a:bodyPr/>
          <a:lstStyle/>
          <a:p>
            <a:r>
              <a:rPr lang="en-US" sz="1200" dirty="0"/>
              <a:t>7. Get the complete report of the gross sales amount for the customer ‘’</a:t>
            </a:r>
            <a:r>
              <a:rPr lang="en-US" sz="1200" dirty="0" err="1"/>
              <a:t>atliq-execlusive</a:t>
            </a:r>
            <a:r>
              <a:rPr lang="en-US" sz="1200" dirty="0"/>
              <a:t>’’ for each month. This analysis helps to get an idea of low and high-performing month and takes strategic decisions.</a:t>
            </a:r>
            <a:endParaRPr lang="en-IN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DB08C-C594-4611-A2D9-46044C794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60BF6-FCBC-4B37-A418-A1B7C3C59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9821D5-BF52-4842-BCD0-FFAE412641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5039E-1944-408B-BB6E-C6C6E225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623" y="88777"/>
            <a:ext cx="6346191" cy="3793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4BEC9-06F4-448D-8A27-0EB8DC40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22" y="3882012"/>
            <a:ext cx="6346191" cy="2887211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2DD27D9-216B-4208-AA90-E5E928D20C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9766065"/>
              </p:ext>
            </p:extLst>
          </p:nvPr>
        </p:nvGraphicFramePr>
        <p:xfrm>
          <a:off x="276687" y="1498107"/>
          <a:ext cx="492562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516B6BE-4E35-435E-A8F6-A0B066263A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901032"/>
              </p:ext>
            </p:extLst>
          </p:nvPr>
        </p:nvGraphicFramePr>
        <p:xfrm>
          <a:off x="408373" y="417916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7099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667</TotalTime>
  <Words>487</Words>
  <Application>Microsoft Office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 Bold</vt:lpstr>
      <vt:lpstr>Courier New</vt:lpstr>
      <vt:lpstr>Daytona Pro Light</vt:lpstr>
      <vt:lpstr>Office Theme</vt:lpstr>
      <vt:lpstr>CONSUMER GOODS AD-hoc insight</vt:lpstr>
      <vt:lpstr>PowerPoint Presentation</vt:lpstr>
      <vt:lpstr>1. Provide the list of markets in which customer ‘Atliq exclusive’ operators its business in the apac region</vt:lpstr>
      <vt:lpstr>2. What is the percentage of unique product increase in 2021 vs 2020 ? The final outputs contains these product</vt:lpstr>
      <vt:lpstr>3. Provide a report with all the unique product counts for each segment and sort them in descending order of product counts. The final outputs contains 2 fields </vt:lpstr>
      <vt:lpstr>4. Follow up, which segments had the most increase in unique products in 2021 vs 2020? The final outputs contains these fields</vt:lpstr>
      <vt:lpstr>5. Get the product that have the highest and lowest manufacturing costs, the final output should contains these fields.</vt:lpstr>
      <vt:lpstr>6. Generate a report which contains the top 5 customers who received an average high pre-invoice-discount-pct for the fiscal year of 2021 and in the Indian market. The final output contains these fields.</vt:lpstr>
      <vt:lpstr>7. Get the complete report of the gross sales amount for the customer ‘’atliq-execlusive’’ for each month. This analysis helps to get an idea of low and high-performing month and takes strategic decisions.</vt:lpstr>
      <vt:lpstr>8. In which quarter of 2020, got the maximum total_sold_quantity ? The final outputs contains these fields sorted by the total_sold_quantity </vt:lpstr>
      <vt:lpstr>9. Which channel helps to bring more gross sales in the fiscal year 2021 and the percentage of contribution ? The final outputs contains these fields</vt:lpstr>
      <vt:lpstr>10. Get the top 3 product in each division that have a high total-sold-quantity in the fiscal year 2021 ? The final outputs contains these fields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DEEPAK BEHERA</dc:creator>
  <cp:lastModifiedBy>DEEPAK BEHERA</cp:lastModifiedBy>
  <cp:revision>57</cp:revision>
  <dcterms:created xsi:type="dcterms:W3CDTF">2024-12-16T16:25:54Z</dcterms:created>
  <dcterms:modified xsi:type="dcterms:W3CDTF">2024-12-21T14:20:43Z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